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anva Sans Bold" charset="1" panose="020B0803030501040103"/>
      <p:regular r:id="rId11"/>
    </p:embeddedFont>
    <p:embeddedFont>
      <p:font typeface="Arial Bold" charset="1" panose="020B0802020202020204"/>
      <p:regular r:id="rId12"/>
    </p:embeddedFont>
    <p:embeddedFont>
      <p:font typeface="Arimo Bold" charset="1" panose="020B0704020202020204"/>
      <p:regular r:id="rId13"/>
    </p:embeddedFont>
    <p:embeddedFont>
      <p:font typeface="Arial" charset="1" panose="020B0502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1276" y="-330584"/>
            <a:ext cx="13296724" cy="10814668"/>
          </a:xfrm>
          <a:custGeom>
            <a:avLst/>
            <a:gdLst/>
            <a:ahLst/>
            <a:cxnLst/>
            <a:rect r="r" b="b" t="t" l="l"/>
            <a:pathLst>
              <a:path h="10814668" w="13296724">
                <a:moveTo>
                  <a:pt x="0" y="0"/>
                </a:moveTo>
                <a:lnTo>
                  <a:pt x="13296724" y="0"/>
                </a:lnTo>
                <a:lnTo>
                  <a:pt x="13296724" y="10814669"/>
                </a:lnTo>
                <a:lnTo>
                  <a:pt x="0" y="1081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99236" y="3726690"/>
            <a:ext cx="14740712" cy="3386821"/>
            <a:chOff x="0" y="0"/>
            <a:chExt cx="3882327" cy="892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2327" cy="892002"/>
            </a:xfrm>
            <a:custGeom>
              <a:avLst/>
              <a:gdLst/>
              <a:ahLst/>
              <a:cxnLst/>
              <a:rect r="r" b="b" t="t" l="l"/>
              <a:pathLst>
                <a:path h="892002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892002"/>
                  </a:lnTo>
                  <a:lnTo>
                    <a:pt x="0" y="892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3882327" cy="1034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059"/>
                </a:lnSpc>
              </a:pPr>
              <a:r>
                <a:rPr lang="en-US" sz="7899" b="true">
                  <a:solidFill>
                    <a:srgbClr val="5CE1E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Universal Basic Income</a:t>
              </a:r>
            </a:p>
            <a:p>
              <a:pPr algn="ctr">
                <a:lnSpc>
                  <a:spcPts val="11059"/>
                </a:lnSpc>
              </a:pPr>
              <a:r>
                <a:rPr lang="en-US" sz="7899" b="true">
                  <a:solidFill>
                    <a:srgbClr val="5CE1E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(UBI)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57291">
            <a:off x="7305986" y="520359"/>
            <a:ext cx="11037040" cy="8976792"/>
          </a:xfrm>
          <a:custGeom>
            <a:avLst/>
            <a:gdLst/>
            <a:ahLst/>
            <a:cxnLst/>
            <a:rect r="r" b="b" t="t" l="l"/>
            <a:pathLst>
              <a:path h="8976792" w="11037040">
                <a:moveTo>
                  <a:pt x="0" y="0"/>
                </a:moveTo>
                <a:lnTo>
                  <a:pt x="11037040" y="0"/>
                </a:lnTo>
                <a:lnTo>
                  <a:pt x="11037040" y="8976792"/>
                </a:lnTo>
                <a:lnTo>
                  <a:pt x="0" y="89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910" y="5947635"/>
            <a:ext cx="1141191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 b="true">
                <a:solidFill>
                  <a:srgbClr val="B2B6C1"/>
                </a:solidFill>
                <a:latin typeface="Arial Bold"/>
                <a:ea typeface="Arial Bold"/>
                <a:cs typeface="Arial Bold"/>
                <a:sym typeface="Arial Bold"/>
              </a:rPr>
              <a:t>The Concept of UBI is Shifting of the poverty line. 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b="true" sz="2250" spc="0">
                <a:solidFill>
                  <a:srgbClr val="B2B6C1"/>
                </a:solidFill>
                <a:latin typeface="Arial Bold"/>
                <a:ea typeface="Arial Bold"/>
                <a:cs typeface="Arial Bold"/>
                <a:sym typeface="Arial Bold"/>
              </a:rPr>
              <a:t>Universal basic income is an income support mechanism intended to reach all the citizens of a given population, regardless of their income or employment status.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1910" y="1712685"/>
            <a:ext cx="1628136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5775" indent="-242888" lvl="1">
              <a:lnSpc>
                <a:spcPts val="2700"/>
              </a:lnSpc>
              <a:buFont typeface="Arial"/>
              <a:buChar char="•"/>
            </a:pPr>
            <a:r>
              <a:rPr lang="en-US" b="true" sz="2250" spc="0">
                <a:solidFill>
                  <a:srgbClr val="B2B6C1"/>
                </a:solidFill>
                <a:latin typeface="Arial Bold"/>
                <a:ea typeface="Arial Bold"/>
                <a:cs typeface="Arial Bold"/>
                <a:sym typeface="Arial Bold"/>
              </a:rPr>
              <a:t>5-6% of Total Population of India are living below the poverty line , which is 1,059.42 IR per month in rural areas and 1,286 IR per month in urban areas.</a:t>
            </a:r>
          </a:p>
          <a:p>
            <a:pPr algn="just" marL="485775" indent="-242888" lvl="1">
              <a:lnSpc>
                <a:spcPts val="2700"/>
              </a:lnSpc>
              <a:buFont typeface="Arial"/>
              <a:buChar char="•"/>
            </a:pPr>
            <a:r>
              <a:rPr lang="en-US" b="true" sz="2250" spc="0">
                <a:solidFill>
                  <a:srgbClr val="B2B6C1"/>
                </a:solidFill>
                <a:latin typeface="Arial Bold"/>
                <a:ea typeface="Arial Bold"/>
                <a:cs typeface="Arial Bold"/>
                <a:sym typeface="Arial Bold"/>
              </a:rPr>
              <a:t>India’s Part Time Employment = 24% of Total Employment rate.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3290" y="4025685"/>
            <a:ext cx="161914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2250" spc="0">
                <a:solidFill>
                  <a:srgbClr val="B2B6C1"/>
                </a:solidFill>
                <a:latin typeface="Arial Bold"/>
                <a:ea typeface="Arial Bold"/>
                <a:cs typeface="Arial Bold"/>
                <a:sym typeface="Arial Bold"/>
              </a:rPr>
              <a:t>Government of India starts giving us all a regular, unconditional sum of money, regardless of our income, employment status, or other factors.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660" y="5304658"/>
            <a:ext cx="3697168" cy="57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2"/>
              </a:lnSpc>
            </a:pPr>
            <a:r>
              <a:rPr lang="en-US" b="true" sz="3974" spc="0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WHAT IS UBI?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660" y="3471258"/>
            <a:ext cx="2790231" cy="57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2"/>
              </a:lnSpc>
            </a:pPr>
            <a:r>
              <a:rPr lang="en-US" b="true" sz="3974" spc="0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WHAT IF?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660" y="1104900"/>
            <a:ext cx="4205923" cy="53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4000" spc="0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DO YOU KNOW?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85554" y="8565085"/>
            <a:ext cx="642763" cy="303852"/>
          </a:xfrm>
          <a:custGeom>
            <a:avLst/>
            <a:gdLst/>
            <a:ahLst/>
            <a:cxnLst/>
            <a:rect r="r" b="b" t="t" l="l"/>
            <a:pathLst>
              <a:path h="303852" w="642763">
                <a:moveTo>
                  <a:pt x="0" y="0"/>
                </a:moveTo>
                <a:lnTo>
                  <a:pt x="642764" y="0"/>
                </a:lnTo>
                <a:lnTo>
                  <a:pt x="642764" y="303852"/>
                </a:lnTo>
                <a:lnTo>
                  <a:pt x="0" y="303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30" y="839711"/>
            <a:ext cx="5305961" cy="53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4024" spc="0" u="sng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Here Is How It Works!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490" y="4339950"/>
            <a:ext cx="7496604" cy="53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4024" spc="0" u="sng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Case Studies and Experiments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48181" y="-4553929"/>
            <a:ext cx="16368170" cy="13312778"/>
          </a:xfrm>
          <a:custGeom>
            <a:avLst/>
            <a:gdLst/>
            <a:ahLst/>
            <a:cxnLst/>
            <a:rect r="r" b="b" t="t" l="l"/>
            <a:pathLst>
              <a:path h="13312778" w="16368170">
                <a:moveTo>
                  <a:pt x="0" y="0"/>
                </a:moveTo>
                <a:lnTo>
                  <a:pt x="16368170" y="0"/>
                </a:lnTo>
                <a:lnTo>
                  <a:pt x="16368170" y="13312779"/>
                </a:lnTo>
                <a:lnTo>
                  <a:pt x="0" y="13312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1190" y="4872206"/>
            <a:ext cx="6705065" cy="4386094"/>
          </a:xfrm>
          <a:custGeom>
            <a:avLst/>
            <a:gdLst/>
            <a:ahLst/>
            <a:cxnLst/>
            <a:rect r="r" b="b" t="t" l="l"/>
            <a:pathLst>
              <a:path h="4386094" w="6705065">
                <a:moveTo>
                  <a:pt x="0" y="0"/>
                </a:moveTo>
                <a:lnTo>
                  <a:pt x="6705066" y="0"/>
                </a:lnTo>
                <a:lnTo>
                  <a:pt x="6705066" y="4386094"/>
                </a:lnTo>
                <a:lnTo>
                  <a:pt x="0" y="4386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52" t="0" r="-175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83490" y="4008943"/>
            <a:ext cx="7845599" cy="6381087"/>
          </a:xfrm>
          <a:custGeom>
            <a:avLst/>
            <a:gdLst/>
            <a:ahLst/>
            <a:cxnLst/>
            <a:rect r="r" b="b" t="t" l="l"/>
            <a:pathLst>
              <a:path h="6381087" w="7845599">
                <a:moveTo>
                  <a:pt x="0" y="0"/>
                </a:moveTo>
                <a:lnTo>
                  <a:pt x="7845599" y="0"/>
                </a:lnTo>
                <a:lnTo>
                  <a:pt x="7845599" y="6381087"/>
                </a:lnTo>
                <a:lnTo>
                  <a:pt x="0" y="6381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130" y="4944315"/>
            <a:ext cx="1696824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b="true" sz="2274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1. Finland (2017-2018)  :</a:t>
            </a:r>
          </a:p>
          <a:p>
            <a:pPr algn="l">
              <a:lnSpc>
                <a:spcPts val="2610"/>
              </a:lnSpc>
            </a:pP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2,000 unemployed people aged 25-58 where given €560 (52059 IR) per month.</a:t>
            </a:r>
          </a:p>
          <a:p>
            <a:pPr algn="l">
              <a:lnSpc>
                <a:spcPts val="2610"/>
              </a:lnSpc>
            </a:pPr>
          </a:p>
          <a:p>
            <a:pPr algn="l">
              <a:lnSpc>
                <a:spcPts val="2430"/>
              </a:lnSpc>
            </a:pPr>
            <a:r>
              <a:rPr lang="en-US" b="true" sz="2025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Findings: </a:t>
            </a:r>
          </a:p>
          <a:p>
            <a:pPr algn="l" marL="196810" indent="-98405" lvl="1">
              <a:lnSpc>
                <a:spcPts val="2610"/>
              </a:lnSpc>
              <a:buFont typeface="Arial"/>
              <a:buChar char="•"/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Improved mental health</a:t>
            </a:r>
          </a:p>
          <a:p>
            <a:pPr algn="l" marL="196810" indent="-98405" lvl="1">
              <a:lnSpc>
                <a:spcPts val="2610"/>
              </a:lnSpc>
              <a:buFont typeface="Arial"/>
              <a:buChar char="•"/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Increased entrepreneurship</a:t>
            </a:r>
          </a:p>
          <a:p>
            <a:pPr algn="l" marL="196810" indent="-98405" lvl="1">
              <a:lnSpc>
                <a:spcPts val="2610"/>
              </a:lnSpc>
              <a:buFont typeface="Arial"/>
              <a:buChar char="•"/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But had limited effects on employment.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630" y="7520040"/>
            <a:ext cx="1771749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b="true" sz="2449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Canada (2016-2019)  :</a:t>
            </a:r>
          </a:p>
          <a:p>
            <a:pPr algn="l">
              <a:lnSpc>
                <a:spcPts val="2729"/>
              </a:lnSpc>
            </a:pPr>
            <a:r>
              <a:rPr lang="en-US" sz="22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1500 people in Canada where given $1000 (83,883 IR) per month.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549"/>
              </a:lnSpc>
            </a:pPr>
            <a:r>
              <a:rPr lang="en-US" b="true" sz="2124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Findings: </a:t>
            </a:r>
          </a:p>
          <a:p>
            <a:pPr algn="l" marL="205859" indent="-102929" lvl="1">
              <a:lnSpc>
                <a:spcPts val="2729"/>
              </a:lnSpc>
              <a:buFont typeface="Arial"/>
              <a:buChar char="•"/>
            </a:pPr>
            <a:r>
              <a:rPr lang="en-US" sz="2274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Increased spending in local businesses</a:t>
            </a:r>
          </a:p>
          <a:p>
            <a:pPr algn="l" marL="205859" indent="-102929" lvl="1">
              <a:lnSpc>
                <a:spcPts val="2729"/>
              </a:lnSpc>
              <a:buFont typeface="Arial"/>
              <a:buChar char="•"/>
            </a:pPr>
            <a:r>
              <a:rPr lang="en-US" sz="2274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Reduced stress and anxiety</a:t>
            </a:r>
          </a:p>
          <a:p>
            <a:pPr algn="l" marL="205859" indent="-102929" lvl="1">
              <a:lnSpc>
                <a:spcPts val="2729"/>
              </a:lnSpc>
              <a:buFont typeface="Arial"/>
              <a:buChar char="•"/>
            </a:pPr>
            <a:r>
              <a:rPr lang="en-US" sz="2274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Improved financial stability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130" y="1540368"/>
            <a:ext cx="1696824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4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Regular Payments: </a:t>
            </a:r>
            <a:r>
              <a:rPr lang="en-US" sz="24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Citizens receive a fixed sum of money at regular intervals, typically monthly. 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4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Unconditional: </a:t>
            </a:r>
            <a:r>
              <a:rPr lang="en-US" sz="24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There are no requirements or means tests to qualify for UBI. Everyone receives the payment, regardless of their income, employment status, or other factors. 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b="true" sz="2449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Cash </a:t>
            </a:r>
            <a:r>
              <a:rPr lang="en-US" sz="2449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UBI payments are typically made in cash, giving recipients maximum flexibility in how they spend the money. </a:t>
            </a:r>
          </a:p>
          <a:p>
            <a:pPr algn="l">
              <a:lnSpc>
                <a:spcPts val="2939"/>
              </a:lnSpc>
            </a:pPr>
            <a:r>
              <a:rPr lang="en-US" b="true" sz="2449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Universal</a:t>
            </a:r>
            <a:r>
              <a:rPr lang="en-US" sz="2449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Available to everyone within the defined population.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57291">
            <a:off x="-1621592" y="-2430004"/>
            <a:ext cx="17336028" cy="14099969"/>
          </a:xfrm>
          <a:custGeom>
            <a:avLst/>
            <a:gdLst/>
            <a:ahLst/>
            <a:cxnLst/>
            <a:rect r="r" b="b" t="t" l="l"/>
            <a:pathLst>
              <a:path h="14099969" w="17336028">
                <a:moveTo>
                  <a:pt x="0" y="0"/>
                </a:moveTo>
                <a:lnTo>
                  <a:pt x="17336028" y="0"/>
                </a:lnTo>
                <a:lnTo>
                  <a:pt x="17336028" y="14099969"/>
                </a:lnTo>
                <a:lnTo>
                  <a:pt x="0" y="1409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7540" y="1266375"/>
            <a:ext cx="17717490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3. Madhya Pradesh UBI pilot  (2011-2012)  :</a:t>
            </a:r>
          </a:p>
          <a:p>
            <a:pPr algn="l">
              <a:lnSpc>
                <a:spcPts val="2610"/>
              </a:lnSpc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6000 people from 9 villages where given a small amount of </a:t>
            </a:r>
          </a:p>
          <a:p>
            <a:pPr algn="l">
              <a:lnSpc>
                <a:spcPts val="2610"/>
              </a:lnSpc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Rs 200 to adults and Rs 100 to children. </a:t>
            </a:r>
          </a:p>
          <a:p>
            <a:pPr algn="l">
              <a:lnSpc>
                <a:spcPts val="2610"/>
              </a:lnSpc>
            </a:pP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One village served as a control group.</a:t>
            </a:r>
          </a:p>
          <a:p>
            <a:pPr algn="l">
              <a:lnSpc>
                <a:spcPts val="2610"/>
              </a:lnSpc>
            </a:pPr>
          </a:p>
          <a:p>
            <a:pPr algn="l">
              <a:lnSpc>
                <a:spcPts val="2430"/>
              </a:lnSpc>
            </a:pPr>
            <a:r>
              <a:rPr lang="en-US" b="true" sz="2025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Findings: </a:t>
            </a:r>
          </a:p>
          <a:p>
            <a:pPr algn="l">
              <a:lnSpc>
                <a:spcPts val="2700"/>
              </a:lnSpc>
            </a:pP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Increased household income and Reduced poverty. </a:t>
            </a:r>
          </a:p>
          <a:p>
            <a:pPr algn="l">
              <a:lnSpc>
                <a:spcPts val="2700"/>
              </a:lnSpc>
            </a:pP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Improved education and health outcomes.</a:t>
            </a:r>
          </a:p>
          <a:p>
            <a:pPr algn="l">
              <a:lnSpc>
                <a:spcPts val="2700"/>
              </a:lnSpc>
            </a:pP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Empowerment of Women</a:t>
            </a:r>
            <a:r>
              <a:rPr lang="en-US" b="true" sz="2250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:  </a:t>
            </a: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Women, especially in SEWA(Self Employed </a:t>
            </a:r>
          </a:p>
          <a:p>
            <a:pPr algn="l">
              <a:lnSpc>
                <a:spcPts val="2700"/>
              </a:lnSpc>
            </a:pP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Women’s Association)-organized villages, gained greater control over </a:t>
            </a:r>
          </a:p>
          <a:p>
            <a:pPr algn="l">
              <a:lnSpc>
                <a:spcPts val="2700"/>
              </a:lnSpc>
            </a:pPr>
            <a:r>
              <a:rPr lang="en-US" sz="225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household finances, leading to more economic independence.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3790" y="5237108"/>
            <a:ext cx="1696824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b="true" sz="2274" spc="0">
                <a:solidFill>
                  <a:srgbClr val="FFDE59"/>
                </a:solidFill>
                <a:latin typeface="Arial Bold"/>
                <a:ea typeface="Arial Bold"/>
                <a:cs typeface="Arial Bold"/>
                <a:sym typeface="Arial Bold"/>
              </a:rPr>
              <a:t>Economic Survey of India 2016-17:</a:t>
            </a:r>
          </a:p>
          <a:p>
            <a:pPr algn="l">
              <a:lnSpc>
                <a:spcPts val="2610"/>
              </a:lnSpc>
            </a:pP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survey, prepared by then Chief Economic Adviser Arvind Subramanian, proposed UBI as a tool to address the challenges of economic insecurity and social welfare.</a:t>
            </a:r>
          </a:p>
          <a:p>
            <a:pPr algn="l">
              <a:lnSpc>
                <a:spcPts val="2610"/>
              </a:lnSpc>
            </a:pPr>
          </a:p>
          <a:p>
            <a:pPr algn="l">
              <a:lnSpc>
                <a:spcPts val="2610"/>
              </a:lnSpc>
            </a:pPr>
            <a:r>
              <a:rPr lang="en-US" b="true" sz="2175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Proposals:  </a:t>
            </a: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basic income of ₹7,620 per annum (about $113 USD) for all citizens</a:t>
            </a:r>
            <a:r>
              <a:rPr lang="en-US" b="true" sz="2175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. </a:t>
            </a:r>
          </a:p>
          <a:p>
            <a:pPr algn="l">
              <a:lnSpc>
                <a:spcPts val="2610"/>
              </a:lnSpc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Economic Survey did not recommend immediate implementation but emphasized the need for further research and experiments.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1060" y="7456433"/>
            <a:ext cx="1696824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b="true" sz="2274" spc="0">
                <a:solidFill>
                  <a:srgbClr val="FFDE59"/>
                </a:solidFill>
                <a:latin typeface="Arial Bold"/>
                <a:ea typeface="Arial Bold"/>
                <a:cs typeface="Arial Bold"/>
                <a:sym typeface="Arial Bold"/>
              </a:rPr>
              <a:t>Sikkim UBI Proposal (2019) :</a:t>
            </a:r>
          </a:p>
          <a:p>
            <a:pPr algn="l">
              <a:lnSpc>
                <a:spcPts val="2610"/>
              </a:lnSpc>
            </a:pP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2019, the state of Sikkim announced plans to implement a UBI scheme by 2022. The proposal came from the Sikkim Democratic Front (SDF) party, which aimed to offer a basic income to all residents.</a:t>
            </a:r>
          </a:p>
          <a:p>
            <a:pPr algn="l">
              <a:lnSpc>
                <a:spcPts val="2610"/>
              </a:lnSpc>
            </a:pPr>
          </a:p>
          <a:p>
            <a:pPr algn="l">
              <a:lnSpc>
                <a:spcPts val="2610"/>
              </a:lnSpc>
            </a:pPr>
            <a:r>
              <a:rPr lang="en-US" sz="2175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However, the plan did not move forward due to a change in government in 2019, and political and economic challenges continue to make its implementation uncertain.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6135" y="621975"/>
            <a:ext cx="8927865" cy="52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b="true" sz="3924" spc="0" u="sng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Case Studies &amp; UBI history in India 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392750" y="555300"/>
            <a:ext cx="6929280" cy="4112370"/>
          </a:xfrm>
          <a:custGeom>
            <a:avLst/>
            <a:gdLst/>
            <a:ahLst/>
            <a:cxnLst/>
            <a:rect r="r" b="b" t="t" l="l"/>
            <a:pathLst>
              <a:path h="4112370" w="6929280">
                <a:moveTo>
                  <a:pt x="0" y="0"/>
                </a:moveTo>
                <a:lnTo>
                  <a:pt x="6929280" y="0"/>
                </a:lnTo>
                <a:lnTo>
                  <a:pt x="6929280" y="4112370"/>
                </a:lnTo>
                <a:lnTo>
                  <a:pt x="0" y="411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30368">
            <a:off x="-6414846" y="-2356081"/>
            <a:ext cx="19193314" cy="15610562"/>
          </a:xfrm>
          <a:custGeom>
            <a:avLst/>
            <a:gdLst/>
            <a:ahLst/>
            <a:cxnLst/>
            <a:rect r="r" b="b" t="t" l="l"/>
            <a:pathLst>
              <a:path h="15610562" w="19193314">
                <a:moveTo>
                  <a:pt x="0" y="0"/>
                </a:moveTo>
                <a:lnTo>
                  <a:pt x="19193314" y="0"/>
                </a:lnTo>
                <a:lnTo>
                  <a:pt x="19193314" y="15610562"/>
                </a:lnTo>
                <a:lnTo>
                  <a:pt x="0" y="1561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1501" y="224482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8520" y="1416690"/>
            <a:ext cx="1696824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Elon Musk </a:t>
            </a:r>
            <a:r>
              <a:rPr lang="en-US" sz="25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said</a:t>
            </a: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, ‘</a:t>
            </a:r>
            <a:r>
              <a:rPr lang="en-US" sz="25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due to mass disruption in employment caused by automation, I don’t think we’re going to have a choice. I think it’s going to be necessary. There will be fewer and fewer jobs that a robot cannot do better</a:t>
            </a: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.’ </a:t>
            </a:r>
          </a:p>
          <a:p>
            <a:pPr algn="l">
              <a:lnSpc>
                <a:spcPts val="3059"/>
              </a:lnSpc>
            </a:pPr>
          </a:p>
          <a:p>
            <a:pPr algn="l">
              <a:lnSpc>
                <a:spcPts val="3059"/>
              </a:lnSpc>
            </a:pP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Mark Zuckerberg</a:t>
            </a:r>
            <a:r>
              <a:rPr lang="en-US" sz="25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said , ‘We should explore ideas like universal basic income to make sure that everyone has a cushion to try new ideas.’ </a:t>
            </a:r>
          </a:p>
          <a:p>
            <a:pPr algn="l">
              <a:lnSpc>
                <a:spcPts val="3059"/>
              </a:lnSpc>
            </a:pPr>
          </a:p>
          <a:p>
            <a:pPr algn="l">
              <a:lnSpc>
                <a:spcPts val="3059"/>
              </a:lnSpc>
            </a:pP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Bill</a:t>
            </a:r>
            <a:r>
              <a:rPr lang="en-US" sz="25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Gates, </a:t>
            </a:r>
            <a:r>
              <a:rPr lang="en-US" sz="25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thinks its not the right time to implement it. Gates feels that resources are too limited to make it happen now, and instead more targeted programs need to happen first. </a:t>
            </a:r>
          </a:p>
          <a:p>
            <a:pPr algn="l">
              <a:lnSpc>
                <a:spcPts val="3059"/>
              </a:lnSpc>
            </a:pPr>
          </a:p>
          <a:p>
            <a:pPr algn="l">
              <a:lnSpc>
                <a:spcPts val="3059"/>
              </a:lnSpc>
            </a:pPr>
            <a:r>
              <a:rPr lang="en-US" b="true" sz="2549" spc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Barak Obama</a:t>
            </a:r>
            <a:r>
              <a:rPr lang="en-US" sz="2549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said , ‘ Whether a universal income is the right model — is it gonna be accepted by a broad base of people? — that’s a debate that we’ll be having over the next 10 or 20 years.’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900" y="803338"/>
            <a:ext cx="17799480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b="true" sz="3850" spc="0" u="sng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Here's What The Most Successful People in the World Think About UBI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520" y="7001827"/>
            <a:ext cx="16770780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7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en-US" sz="274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74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UBI is still in its experimental phase, but the results are promising in many cases. Full-scale national implementation has yet to be achieved. 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749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future of UBI will likely involve more experimentation and gradual, targeted adoption, particularly in response to growing concerns about job displacement due to automation and other technological advancements.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4260" y="6195775"/>
            <a:ext cx="6323220" cy="1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b="true" sz="4050" spc="0" u="sng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Future of UBI Worldwide</a:t>
            </a:r>
          </a:p>
          <a:p>
            <a:pPr algn="ctr">
              <a:lnSpc>
                <a:spcPts val="388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DAGQ27onuDQ</dc:identifier>
  <dcterms:modified xsi:type="dcterms:W3CDTF">2011-08-01T06:04:30Z</dcterms:modified>
  <cp:revision>1</cp:revision>
  <dc:title>Here Is How It Works!</dc:title>
</cp:coreProperties>
</file>